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99" r:id="rId1"/>
  </p:sldMasterIdLst>
  <p:notesMasterIdLst>
    <p:notesMasterId r:id="rId9"/>
  </p:notesMasterIdLst>
  <p:handoutMasterIdLst>
    <p:handoutMasterId r:id="rId10"/>
  </p:handoutMasterIdLst>
  <p:sldIdLst>
    <p:sldId id="315" r:id="rId2"/>
    <p:sldId id="342" r:id="rId3"/>
    <p:sldId id="343" r:id="rId4"/>
    <p:sldId id="339" r:id="rId5"/>
    <p:sldId id="340" r:id="rId6"/>
    <p:sldId id="344" r:id="rId7"/>
    <p:sldId id="337" r:id="rId8"/>
  </p:sldIdLst>
  <p:sldSz cx="9144000" cy="5143500" type="screen16x9"/>
  <p:notesSz cx="6858000" cy="9144000"/>
  <p:defaultTextStyle>
    <a:defPPr>
      <a:defRPr lang="en-IN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win Kanhere" initials="AK" lastIdx="91" clrIdx="0">
    <p:extLst>
      <p:ext uri="{19B8F6BF-5375-455C-9EA6-DF929625EA0E}">
        <p15:presenceInfo xmlns:p15="http://schemas.microsoft.com/office/powerpoint/2012/main" userId="90d818678d35ad6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62626"/>
    <a:srgbClr val="8C1515"/>
    <a:srgbClr val="FFCCCC"/>
    <a:srgbClr val="000000"/>
    <a:srgbClr val="8D3C1E"/>
    <a:srgbClr val="C58A8A"/>
    <a:srgbClr val="FFFFFF"/>
    <a:srgbClr val="FFCE94"/>
    <a:srgbClr val="00AB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719"/>
  </p:normalViewPr>
  <p:slideViewPr>
    <p:cSldViewPr snapToGrid="0" snapToObjects="1">
      <p:cViewPr varScale="1">
        <p:scale>
          <a:sx n="213" d="100"/>
          <a:sy n="213" d="100"/>
        </p:scale>
        <p:origin x="2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F41054F-9BAA-4A1F-9399-3A336F647B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BCB65-0C2E-4A0A-82B8-60E8EC3C8A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0E32572-0E9C-42E5-BD4E-81330790567B}" type="datetimeFigureOut">
              <a:rPr lang="en-IN" altLang="en-US"/>
              <a:pPr/>
              <a:t>09-12-2022</a:t>
            </a:fld>
            <a:endParaRPr lang="en-I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0D2CD-3FF6-4E32-90AA-E1976BA651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8078E5-71C4-4BDE-BF47-9C6A4453B2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97202ED1-D9DE-436D-8290-DC7B226725F9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8BD378-65FD-40CD-B9F4-3D16E9ABC7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DFFC7D-D550-4306-B659-93B6739BBF6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82C37C1-A4C8-4DAE-BFA7-A310559A46F7}" type="datetimeFigureOut">
              <a:rPr lang="en-IN" altLang="en-US"/>
              <a:pPr/>
              <a:t>09-12-2022</a:t>
            </a:fld>
            <a:endParaRPr lang="en-IN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1C8C64B-9814-4BA9-9B7F-B2DF931F76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735C083-C27B-4018-BF28-6B6869A64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C1766-8C9F-4E62-A80E-8D5D8D97229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C9DFBD-043F-4F97-ACCD-B43DE5E155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CDDE126-FDA4-4BBA-8C40-54CAB9F6A180}" type="slidenum">
              <a:rPr lang="en-IN" altLang="en-US"/>
              <a:pPr/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4457C7BD-C9FD-45D6-A915-5E1215229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CE28F3-825E-44BF-A184-E545147C81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79B0034D-5E8E-4B4B-BE60-F133F6F19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134" y="364564"/>
            <a:ext cx="8089200" cy="60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87134" y="1028692"/>
            <a:ext cx="8056216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100" cap="small" spc="0" baseline="0">
                <a:solidFill>
                  <a:srgbClr val="A4001D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C0E6C4-E0C3-4000-9406-C12ED74AEB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8614" b="29036"/>
          <a:stretch/>
        </p:blipFill>
        <p:spPr>
          <a:xfrm>
            <a:off x="0" y="1575776"/>
            <a:ext cx="9144000" cy="31930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955FF-70E3-4D0E-94A7-6B95625971B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44852" y="250118"/>
            <a:ext cx="715646" cy="71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76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ED69AC-A0DB-480A-A78A-2C83AC9F80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61409DE7-7982-4143-B3A2-33D169295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64282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187133" y="1024963"/>
            <a:ext cx="87696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5" name="Title Placeholder 2">
            <a:extLst>
              <a:ext uri="{FF2B5EF4-FFF2-40B4-BE49-F238E27FC236}">
                <a16:creationId xmlns:a16="http://schemas.microsoft.com/office/drawing/2014/main" id="{90A0D6E3-9991-400C-BF77-F221D3804AA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0DC1FCF1-35DF-4D70-8130-B33B533FA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14918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 hasCustomPrompt="1"/>
          </p:nvPr>
        </p:nvSpPr>
        <p:spPr>
          <a:xfrm>
            <a:off x="207192" y="1052671"/>
            <a:ext cx="43200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 hasCustomPrompt="1"/>
          </p:nvPr>
        </p:nvSpPr>
        <p:spPr>
          <a:xfrm>
            <a:off x="4616808" y="1052671"/>
            <a:ext cx="43200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8" name="Title Placeholder 2">
            <a:extLst>
              <a:ext uri="{FF2B5EF4-FFF2-40B4-BE49-F238E27FC236}">
                <a16:creationId xmlns:a16="http://schemas.microsoft.com/office/drawing/2014/main" id="{DA849352-F485-4CF0-B066-C991324BC26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9F9FC96-DD42-4285-BBE9-6240BE05B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738341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0" hasCustomPrompt="1"/>
          </p:nvPr>
        </p:nvSpPr>
        <p:spPr>
          <a:xfrm>
            <a:off x="191774" y="1024706"/>
            <a:ext cx="8769600" cy="1816607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 hasCustomPrompt="1"/>
          </p:nvPr>
        </p:nvSpPr>
        <p:spPr>
          <a:xfrm>
            <a:off x="192322" y="2918209"/>
            <a:ext cx="8769600" cy="1816607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6" name="Title Placeholder 2">
            <a:extLst>
              <a:ext uri="{FF2B5EF4-FFF2-40B4-BE49-F238E27FC236}">
                <a16:creationId xmlns:a16="http://schemas.microsoft.com/office/drawing/2014/main" id="{B18D35F0-163E-4735-AD3D-D315A63ED61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EB7B36CD-BACA-43D7-8450-26AB3CA4E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47532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192323" y="1052671"/>
            <a:ext cx="4320000" cy="3759042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631679" y="1052671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4634971" y="2943919"/>
            <a:ext cx="4316706" cy="183023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0" name="Title Placeholder 2">
            <a:extLst>
              <a:ext uri="{FF2B5EF4-FFF2-40B4-BE49-F238E27FC236}">
                <a16:creationId xmlns:a16="http://schemas.microsoft.com/office/drawing/2014/main" id="{8A852090-AA6E-4A28-BD3E-A29677BFD0A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4B36C55-C50B-4F1B-8344-A60F8C3E5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3001254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87133" y="1017528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193483" y="2940669"/>
            <a:ext cx="4320000" cy="1827114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 hasCustomPrompt="1"/>
          </p:nvPr>
        </p:nvSpPr>
        <p:spPr>
          <a:xfrm>
            <a:off x="4636869" y="1017528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 hasCustomPrompt="1"/>
          </p:nvPr>
        </p:nvSpPr>
        <p:spPr>
          <a:xfrm>
            <a:off x="4630517" y="2947035"/>
            <a:ext cx="4320000" cy="1827114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B3675C2C-08E6-4A34-BB33-2697B8EF92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B281E116-C20D-473F-ACB0-0B355E1FE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11265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3CE6D-E728-4BB6-9885-E6BF7F3EC5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5407" y="1971532"/>
            <a:ext cx="2373186" cy="600218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Thank you!</a:t>
            </a:r>
            <a:endParaRPr lang="en-IN" dirty="0"/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44088A1B-9A89-4A1C-9A3C-28877CB683F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3483" y="2940669"/>
            <a:ext cx="3448877" cy="1827114"/>
          </a:xfrm>
        </p:spPr>
        <p:txBody>
          <a:bodyPr/>
          <a:lstStyle>
            <a:lvl1pPr marL="0" indent="0"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enter contact info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D4420A09-59C9-4B54-96E8-769F9C562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340422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40C003-757D-4A71-8C1A-2C8858D86B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348596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764ADC5-4014-4D0C-A23D-511D2CA7D2E1}"/>
              </a:ext>
            </a:extLst>
          </p:cNvPr>
          <p:cNvSpPr/>
          <p:nvPr/>
        </p:nvSpPr>
        <p:spPr>
          <a:xfrm>
            <a:off x="1" y="4800600"/>
            <a:ext cx="9143999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446804E1-F757-4643-8428-21AB7EFEA73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8090592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8CD75-236D-4247-80EB-83FA7098D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134" y="1022973"/>
            <a:ext cx="8769732" cy="37173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8D8278B-8445-4553-9EFD-D01DD53DE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1A2523-A74D-4A7A-8B2E-98B2D97175FD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517447" y="4800600"/>
            <a:ext cx="1626553" cy="3479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F5FAB7-47FA-4237-A832-11686567CB2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344852" y="258843"/>
            <a:ext cx="715646" cy="71564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</p:sldLayoutIdLst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600" kern="1200">
          <a:solidFill>
            <a:schemeClr val="bg2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000" kern="1200" cap="none" spc="20" baseline="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400" kern="1200">
          <a:solidFill>
            <a:srgbClr val="595959"/>
          </a:solidFill>
          <a:latin typeface="+mn-lt"/>
          <a:ea typeface="MS PGothic" panose="020B0600070205080204" pitchFamily="34" charset="-128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B0503030403020204" pitchFamily="34" charset="0"/>
        <a:buChar char="–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13C0CF-0FEC-41FC-808D-396DFF3DC961}"/>
              </a:ext>
            </a:extLst>
          </p:cNvPr>
          <p:cNvSpPr txBox="1"/>
          <p:nvPr/>
        </p:nvSpPr>
        <p:spPr>
          <a:xfrm>
            <a:off x="729942" y="943077"/>
            <a:ext cx="76841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Learning Euler Fluid Equation Discontinuities with a Fourier Neural Operator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FE77A8-F01B-4714-B9AD-9967752795F4}"/>
              </a:ext>
            </a:extLst>
          </p:cNvPr>
          <p:cNvSpPr txBox="1"/>
          <p:nvPr/>
        </p:nvSpPr>
        <p:spPr>
          <a:xfrm>
            <a:off x="966160" y="1919276"/>
            <a:ext cx="7211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cap="small" dirty="0">
                <a:solidFill>
                  <a:srgbClr val="8C1515"/>
                </a:solidFill>
                <a:effectLst/>
                <a:latin typeface="Arial" panose="020B0604020202020204" pitchFamily="34" charset="0"/>
              </a:rPr>
              <a:t>CS230 – Deep Learning</a:t>
            </a:r>
            <a:endParaRPr lang="en-US" b="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E7FA32-DD6E-4735-BC84-F7DE778F1366}"/>
              </a:ext>
            </a:extLst>
          </p:cNvPr>
          <p:cNvSpPr txBox="1"/>
          <p:nvPr/>
        </p:nvSpPr>
        <p:spPr>
          <a:xfrm>
            <a:off x="3158564" y="2845737"/>
            <a:ext cx="2826871" cy="574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360"/>
              </a:spcBef>
              <a:spcAft>
                <a:spcPts val="0"/>
              </a:spcAft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Taylor </a:t>
            </a:r>
            <a:r>
              <a:rPr lang="en-US" sz="1400" b="0" i="0" u="none" strike="noStrike" dirty="0" err="1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Brodine</a:t>
            </a:r>
            <a:endParaRPr lang="en-US" sz="1400" b="0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 algn="ctr" rtl="0">
              <a:spcBef>
                <a:spcPts val="360"/>
              </a:spcBef>
              <a:spcAft>
                <a:spcPts val="0"/>
              </a:spcAft>
            </a:pPr>
            <a:r>
              <a:rPr 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Ian Hokaj</a:t>
            </a:r>
            <a:endParaRPr lang="en-US" sz="1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47407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Fourier Neural Operator (FNO) Overview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00D1FB-C7FE-F094-B674-600C6BC9F20D}"/>
              </a:ext>
            </a:extLst>
          </p:cNvPr>
          <p:cNvSpPr txBox="1"/>
          <p:nvPr/>
        </p:nvSpPr>
        <p:spPr>
          <a:xfrm>
            <a:off x="385168" y="748033"/>
            <a:ext cx="46410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Key Idea: Learn approximation of PDE solution operator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306C70-1CB6-B004-FFB6-9D2CF019AFCC}"/>
              </a:ext>
            </a:extLst>
          </p:cNvPr>
          <p:cNvSpPr txBox="1"/>
          <p:nvPr/>
        </p:nvSpPr>
        <p:spPr>
          <a:xfrm>
            <a:off x="5895235" y="3304327"/>
            <a:ext cx="31629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prior knowledge of PDE required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Resolution-invariant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50E7E72-D0F7-70AE-9030-E86581179EB2}"/>
                  </a:ext>
                </a:extLst>
              </p:cNvPr>
              <p:cNvSpPr txBox="1"/>
              <p:nvPr/>
            </p:nvSpPr>
            <p:spPr>
              <a:xfrm>
                <a:off x="2370601" y="1146695"/>
                <a:ext cx="205812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50E7E72-D0F7-70AE-9030-E86581179E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0601" y="1146695"/>
                <a:ext cx="2058128" cy="276999"/>
              </a:xfrm>
              <a:prstGeom prst="rect">
                <a:avLst/>
              </a:prstGeom>
              <a:blipFill>
                <a:blip r:embed="rId3"/>
                <a:stretch>
                  <a:fillRect r="-593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CF5BAB8-4CB1-9441-440D-B3352480D3C5}"/>
              </a:ext>
            </a:extLst>
          </p:cNvPr>
          <p:cNvSpPr txBox="1"/>
          <p:nvPr/>
        </p:nvSpPr>
        <p:spPr>
          <a:xfrm>
            <a:off x="686763" y="1140438"/>
            <a:ext cx="17157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Take a standard PDE: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C5A0BE-602E-BEB0-D73E-FC9BA0CBA4F4}"/>
              </a:ext>
            </a:extLst>
          </p:cNvPr>
          <p:cNvSpPr txBox="1"/>
          <p:nvPr/>
        </p:nvSpPr>
        <p:spPr>
          <a:xfrm>
            <a:off x="686763" y="2126495"/>
            <a:ext cx="3851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This mapping is learned by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Fourier Neural Operator: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03CBE0-F48C-9620-0BF1-DB881920230C}"/>
                  </a:ext>
                </a:extLst>
              </p:cNvPr>
              <p:cNvSpPr txBox="1"/>
              <p:nvPr/>
            </p:nvSpPr>
            <p:spPr>
              <a:xfrm>
                <a:off x="6488947" y="1643679"/>
                <a:ext cx="288853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𝑖𝑐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𝑖𝑐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03CBE0-F48C-9620-0BF1-DB88192023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8947" y="1643679"/>
                <a:ext cx="2888539" cy="276999"/>
              </a:xfrm>
              <a:prstGeom prst="rect">
                <a:avLst/>
              </a:prstGeom>
              <a:blipFill>
                <a:blip r:embed="rId4"/>
                <a:stretch>
                  <a:fillRect t="-4444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B13549-F317-8CF9-8CD5-E49A25BFD475}"/>
                  </a:ext>
                </a:extLst>
              </p:cNvPr>
              <p:cNvSpPr txBox="1"/>
              <p:nvPr/>
            </p:nvSpPr>
            <p:spPr>
              <a:xfrm>
                <a:off x="686763" y="1638523"/>
                <a:ext cx="605318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There exists an operator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𝒢</m:t>
                    </m:r>
                  </m:oMath>
                </a14:m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 mapping between initial/boundary conditions and solutions :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B13549-F317-8CF9-8CD5-E49A25BFD4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763" y="1638523"/>
                <a:ext cx="6053181" cy="276999"/>
              </a:xfrm>
              <a:prstGeom prst="rect">
                <a:avLst/>
              </a:prstGeom>
              <a:blipFill>
                <a:blip r:embed="rId5"/>
                <a:stretch>
                  <a:fillRect l="-101" t="-4444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2FAEFA9-CC05-F488-1A76-E0197BB789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554" y="2815247"/>
            <a:ext cx="5277478" cy="17109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4A4D43-4D25-729C-4EE2-7D22C50E3223}"/>
              </a:ext>
            </a:extLst>
          </p:cNvPr>
          <p:cNvSpPr txBox="1"/>
          <p:nvPr/>
        </p:nvSpPr>
        <p:spPr>
          <a:xfrm>
            <a:off x="0" y="4842042"/>
            <a:ext cx="56850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Zongyi</a:t>
            </a:r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 et al. “Fourier Neural Operator for Parametric Partial Differential Equations,” 2020.</a:t>
            </a:r>
          </a:p>
        </p:txBody>
      </p:sp>
    </p:spTree>
    <p:extLst>
      <p:ext uri="{BB962C8B-B14F-4D97-AF65-F5344CB8AC3E}">
        <p14:creationId xmlns:p14="http://schemas.microsoft.com/office/powerpoint/2010/main" val="4001273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FNO Modifications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169CACA-6B9F-729C-C6BF-37488626E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13" y="773540"/>
            <a:ext cx="7113873" cy="2426860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FD2C77-528D-E7B6-CD4E-756A70099E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078753"/>
              </p:ext>
            </p:extLst>
          </p:nvPr>
        </p:nvGraphicFramePr>
        <p:xfrm>
          <a:off x="5901766" y="2987901"/>
          <a:ext cx="3083561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643">
                  <a:extLst>
                    <a:ext uri="{9D8B030D-6E8A-4147-A177-3AD203B41FA5}">
                      <a16:colId xmlns:a16="http://schemas.microsoft.com/office/drawing/2014/main" val="279302695"/>
                    </a:ext>
                  </a:extLst>
                </a:gridCol>
                <a:gridCol w="2006918">
                  <a:extLst>
                    <a:ext uri="{9D8B030D-6E8A-4147-A177-3AD203B41FA5}">
                      <a16:colId xmlns:a16="http://schemas.microsoft.com/office/drawing/2014/main" val="3077156733"/>
                    </a:ext>
                  </a:extLst>
                </a:gridCol>
              </a:tblGrid>
              <a:tr h="268278">
                <a:tc>
                  <a:txBody>
                    <a:bodyPr/>
                    <a:lstStyle/>
                    <a:p>
                      <a:r>
                        <a:rPr lang="en-US" sz="1200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529042"/>
                  </a:ext>
                </a:extLst>
              </a:tr>
              <a:tr h="268278">
                <a:tc>
                  <a:txBody>
                    <a:bodyPr/>
                    <a:lstStyle/>
                    <a:p>
                      <a:r>
                        <a:rPr lang="en-US" sz="1200" dirty="0"/>
                        <a:t>Li FNO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Baseline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485444"/>
                  </a:ext>
                </a:extLst>
              </a:tr>
              <a:tr h="268278">
                <a:tc>
                  <a:txBody>
                    <a:bodyPr/>
                    <a:lstStyle/>
                    <a:p>
                      <a:r>
                        <a:rPr lang="en-US" sz="1200" dirty="0"/>
                        <a:t>U-Net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Baseline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6980024"/>
                  </a:ext>
                </a:extLst>
              </a:tr>
              <a:tr h="268278">
                <a:tc>
                  <a:txBody>
                    <a:bodyPr/>
                    <a:lstStyle/>
                    <a:p>
                      <a:r>
                        <a:rPr lang="en-US" sz="1200" dirty="0"/>
                        <a:t>Modified FNO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1D Conv Upscaling Layer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Spatial Bias layer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Range normalization</a:t>
                      </a:r>
                    </a:p>
                    <a:p>
                      <a:pPr marL="228600" indent="-22860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Multiple loss functions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598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1129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ADE289EC-A3CF-3A14-A26E-C9C6D50D4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559" y="792262"/>
            <a:ext cx="4252769" cy="22706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Generation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9A198E-94AF-6D6D-A2FF-4D1F41DCDC81}"/>
              </a:ext>
            </a:extLst>
          </p:cNvPr>
          <p:cNvSpPr txBox="1"/>
          <p:nvPr/>
        </p:nvSpPr>
        <p:spPr>
          <a:xfrm>
            <a:off x="0" y="4846597"/>
            <a:ext cx="74128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[2] Charbel Farhat. “Representative Model Problems”. In: AA214: Numerical Methods for Compressible Flows, Course Notes, Ch5 (2022).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D5D794-E8C6-C825-E3AF-B45548666AC5}"/>
              </a:ext>
            </a:extLst>
          </p:cNvPr>
          <p:cNvSpPr txBox="1"/>
          <p:nvPr/>
        </p:nvSpPr>
        <p:spPr>
          <a:xfrm>
            <a:off x="331694" y="2085001"/>
            <a:ext cx="4510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Solve system analytically using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self-similarity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uniform random initial conditions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F21E4-AA10-B372-61E6-D21D636FEF76}"/>
              </a:ext>
            </a:extLst>
          </p:cNvPr>
          <p:cNvSpPr txBox="1"/>
          <p:nvPr/>
        </p:nvSpPr>
        <p:spPr>
          <a:xfrm>
            <a:off x="458449" y="694545"/>
            <a:ext cx="3712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Solving the Euler Fluid Equations (system of PDEs):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0B23650-4617-D237-E05E-EAFE1C6F7361}"/>
              </a:ext>
            </a:extLst>
          </p:cNvPr>
          <p:cNvCxnSpPr>
            <a:cxnSpLocks/>
          </p:cNvCxnSpPr>
          <p:nvPr/>
        </p:nvCxnSpPr>
        <p:spPr>
          <a:xfrm>
            <a:off x="4883628" y="-1214"/>
            <a:ext cx="27860" cy="480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7553304-6315-E14A-63D8-009FB5AB1BAB}"/>
                  </a:ext>
                </a:extLst>
              </p:cNvPr>
              <p:cNvSpPr txBox="1"/>
              <p:nvPr/>
            </p:nvSpPr>
            <p:spPr>
              <a:xfrm>
                <a:off x="997399" y="1116901"/>
                <a:ext cx="2382319" cy="6935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sSup>
                                  <m:sSup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</m:mr>
                            <m:mr>
                              <m:e>
                                <m:d>
                                  <m:d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</m:d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7553304-6315-E14A-63D8-009FB5AB1B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399" y="1116901"/>
                <a:ext cx="2382319" cy="69358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1842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Results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B887515C-6C66-58B7-7481-150D8CDD41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660724"/>
              </p:ext>
            </p:extLst>
          </p:nvPr>
        </p:nvGraphicFramePr>
        <p:xfrm>
          <a:off x="406401" y="772832"/>
          <a:ext cx="2964330" cy="338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8470">
                  <a:extLst>
                    <a:ext uri="{9D8B030D-6E8A-4147-A177-3AD203B41FA5}">
                      <a16:colId xmlns:a16="http://schemas.microsoft.com/office/drawing/2014/main" val="1939088688"/>
                    </a:ext>
                  </a:extLst>
                </a:gridCol>
                <a:gridCol w="1305860">
                  <a:extLst>
                    <a:ext uri="{9D8B030D-6E8A-4147-A177-3AD203B41FA5}">
                      <a16:colId xmlns:a16="http://schemas.microsoft.com/office/drawing/2014/main" val="3686307410"/>
                    </a:ext>
                  </a:extLst>
                </a:gridCol>
              </a:tblGrid>
              <a:tr h="361262">
                <a:tc>
                  <a:txBody>
                    <a:bodyPr/>
                    <a:lstStyle/>
                    <a:p>
                      <a:r>
                        <a:rPr lang="en-US" sz="1200" dirty="0"/>
                        <a:t>Tuned Hyperparameter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7977471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No. of Fourier modes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858576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Upscale channel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076409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731934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Learning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613880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Scheduling 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02189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Scheduling factor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566748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Normalization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258134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Train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389.244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495112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Train/Test split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1000/100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589113"/>
                  </a:ext>
                </a:extLst>
              </a:tr>
              <a:tr h="293024">
                <a:tc>
                  <a:txBody>
                    <a:bodyPr/>
                    <a:lstStyle/>
                    <a:p>
                      <a:r>
                        <a:rPr lang="en-US" sz="1200" dirty="0"/>
                        <a:t>Batch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398644"/>
                  </a:ext>
                </a:extLst>
              </a:tr>
            </a:tbl>
          </a:graphicData>
        </a:graphic>
      </p:graphicFrame>
      <p:pic>
        <p:nvPicPr>
          <p:cNvPr id="14" name="Picture 13" descr="Histogram&#10;&#10;Description automatically generated with medium confidence">
            <a:extLst>
              <a:ext uri="{FF2B5EF4-FFF2-40B4-BE49-F238E27FC236}">
                <a16:creationId xmlns:a16="http://schemas.microsoft.com/office/drawing/2014/main" id="{DD13539E-959C-EF37-60A7-D8A3F14C1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753" y="245941"/>
            <a:ext cx="2632634" cy="1974475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4C2A31FB-F8D5-C086-3497-543F50AD4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0472" y="217020"/>
            <a:ext cx="2632634" cy="1974475"/>
          </a:xfrm>
          <a:prstGeom prst="rect">
            <a:avLst/>
          </a:prstGeom>
        </p:spPr>
      </p:pic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76BED673-B146-65EB-43CF-43E6A970E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0472" y="2388696"/>
            <a:ext cx="2632634" cy="197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750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Upscaling Performance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1E82A6FD-6031-F55E-7916-AB6AF4E2E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161" y="692992"/>
            <a:ext cx="2505011" cy="1878758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15A48ABD-C58E-6FC3-3934-3D354C842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61" y="2706594"/>
            <a:ext cx="2507233" cy="1880425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E20020C9-C938-4EF5-8CE0-C31B995A18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8050" y="692991"/>
            <a:ext cx="4506630" cy="337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397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98;p14">
            <a:extLst>
              <a:ext uri="{FF2B5EF4-FFF2-40B4-BE49-F238E27FC236}">
                <a16:creationId xmlns:a16="http://schemas.microsoft.com/office/drawing/2014/main" id="{8A330C34-4083-485A-9963-DC354948DC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8050" y="1844875"/>
            <a:ext cx="7707900" cy="650700"/>
          </a:xfrm>
          <a:prstGeom prst="rect">
            <a:avLst/>
          </a:prstGeom>
        </p:spPr>
        <p:txBody>
          <a:bodyPr spcFirstLastPara="1" wrap="square" lIns="0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chemeClr val="bg2"/>
                </a:solidFill>
              </a:rPr>
              <a:t>THANK YOU</a:t>
            </a:r>
            <a:endParaRPr sz="33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08650"/>
      </p:ext>
    </p:extLst>
  </p:cSld>
  <p:clrMapOvr>
    <a:masterClrMapping/>
  </p:clrMapOvr>
</p:sld>
</file>

<file path=ppt/theme/theme1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8978</TotalTime>
  <Words>233</Words>
  <Application>Microsoft Office PowerPoint</Application>
  <PresentationFormat>On-screen Show (16:9)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Cambria Math</vt:lpstr>
      <vt:lpstr>Courier New</vt:lpstr>
      <vt:lpstr>Crimson</vt:lpstr>
      <vt:lpstr>Source Sans Pro</vt:lpstr>
      <vt:lpstr>Source Sans Pro Semibold</vt:lpstr>
      <vt:lpstr>Wingdings</vt:lpstr>
      <vt:lpstr>SU_Template_TopBar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>Stanford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Guidelines</dc:title>
  <dc:creator>Ashwin Kanhere</dc:creator>
  <dc:description>2012 PowerPoint template redesign</dc:description>
  <cp:lastModifiedBy>Ian Michael Hokaj</cp:lastModifiedBy>
  <cp:revision>223</cp:revision>
  <dcterms:created xsi:type="dcterms:W3CDTF">2019-08-21T00:14:34Z</dcterms:created>
  <dcterms:modified xsi:type="dcterms:W3CDTF">2022-12-10T01:44:47Z</dcterms:modified>
</cp:coreProperties>
</file>